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1"/>
  </p:notesMasterIdLst>
  <p:sldIdLst>
    <p:sldId id="279" r:id="rId2"/>
    <p:sldId id="281" r:id="rId3"/>
    <p:sldId id="282" r:id="rId4"/>
    <p:sldId id="285" r:id="rId5"/>
    <p:sldId id="286" r:id="rId6"/>
    <p:sldId id="287" r:id="rId7"/>
    <p:sldId id="283" r:id="rId8"/>
    <p:sldId id="284" r:id="rId9"/>
    <p:sldId id="280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7137F2-F1BC-4D3A-A5A0-DC647A7A2B9D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96197-55E5-402B-BBAF-98883A3D3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44849FF-D63F-4412-90C5-F96BDB771549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6E44-507B-4DFF-AF48-2DD433369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D108-4802-4600-BB6E-B7D4E31C702A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4496-710B-46B4-B1C4-05C8B3BC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62D-9E4F-4E9C-ADF0-CB0A8ED6322B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B058-5CFE-4762-A89C-F6DD6E360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1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5769-5E4F-48F5-A9C1-01DA76C52B2E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7CCF3A4-A547-4AFB-A099-DDA0EF9B6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8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C65B-93D5-439D-AF85-7BA9FE6D418E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AC28-34CB-455D-88EF-FDAB9D97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2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0D82-65DE-49E6-8367-ADEAD2EBEE06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FE6F67A-F66D-4500-94FB-65456A405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C8B-72D3-45D9-B9E6-157B5361927C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43F70B1-39A2-442A-8754-12596A1DE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33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8774-E5F2-4A50-9B34-3E8D73446605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2260-450F-4909-854A-1ECC8F7A1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8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92C-6508-444D-924A-301C9769F607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9BCD-CCDF-4A70-BD24-DC6F6C7E9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E3F4-75C3-4882-9900-2715C282C8A7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C3F2-72D5-4BA3-9BF7-1628CF93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3911-E942-4453-A621-998C8C3EFD61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7625-1F60-4076-AFDB-9C5A38FE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35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B379-B2E5-4376-8A1A-0A374B9229A0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A33A-5106-4B1A-A68F-5501EC2CC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4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3805-0399-4FB0-A2B2-AF4517DD0062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D0AD-2B5E-4709-B01C-A7B1697B9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F30F-9D39-4B6F-8CDC-963CDB6162E2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C2D9-F36A-449D-8EBB-ADA6723C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2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9481-8602-4F4B-A070-34254534F4CA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0B96-503B-45BB-992A-8FCAEA037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9F71-0263-4919-9131-1FF23D641141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2F79-807B-4BF7-AA88-0A023C63A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1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2ACE-5206-4627-BF47-788DDC73B3EC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4657-A820-419D-81E3-6C0E3F75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E4292-579F-4DA1-9C6E-C5B8BB94385D}" type="datetimeFigureOut">
              <a:rPr lang="en-US"/>
              <a:pPr>
                <a:defRPr/>
              </a:pPr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CD5083C0-4E46-4E8E-A174-BDEA00E7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6" r:id="rId2"/>
    <p:sldLayoutId id="2147483841" r:id="rId3"/>
    <p:sldLayoutId id="2147483837" r:id="rId4"/>
    <p:sldLayoutId id="2147483838" r:id="rId5"/>
    <p:sldLayoutId id="2147483839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Oct 29,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Challenge- </a:t>
            </a:r>
            <a:endParaRPr lang="en-US" b="1" dirty="0"/>
          </a:p>
          <a:p>
            <a:pPr lvl="1"/>
            <a:r>
              <a:rPr lang="en-US" b="1" dirty="0" smtClean="0"/>
              <a:t>What is the difference between heat and temperature?  Explain using the heating curve of water.</a:t>
            </a:r>
          </a:p>
          <a:p>
            <a:pPr lvl="1"/>
            <a:r>
              <a:rPr lang="en-US" b="1" dirty="0" smtClean="0"/>
              <a:t> Pick up two handouts: Notes page, Homework Assignment</a:t>
            </a:r>
            <a:endParaRPr lang="en-US" b="1" dirty="0"/>
          </a:p>
          <a:p>
            <a:pPr lvl="1"/>
            <a:endParaRPr lang="en-US" b="1" dirty="0" smtClean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 smtClean="0"/>
              <a:t>Model energy transfers</a:t>
            </a:r>
          </a:p>
          <a:p>
            <a:r>
              <a:rPr lang="en-US" b="1" dirty="0" smtClean="0"/>
              <a:t>Agenda – </a:t>
            </a:r>
          </a:p>
          <a:p>
            <a:pPr lvl="1"/>
            <a:r>
              <a:rPr lang="en-US" b="1" dirty="0" smtClean="0"/>
              <a:t>Energy Bar Charts</a:t>
            </a:r>
          </a:p>
          <a:p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804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Energy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Three Ways to Store Energy</a:t>
            </a:r>
          </a:p>
          <a:p>
            <a:r>
              <a:rPr lang="en-US" sz="2000" b="1" dirty="0" smtClean="0"/>
              <a:t>1) </a:t>
            </a:r>
            <a:r>
              <a:rPr lang="en-US" sz="2000" b="1" u="sng" dirty="0" smtClean="0"/>
              <a:t>Thermal</a:t>
            </a:r>
            <a:r>
              <a:rPr lang="en-US" sz="2000" b="1" dirty="0" smtClean="0"/>
              <a:t> Energy (E</a:t>
            </a:r>
            <a:r>
              <a:rPr lang="en-US" sz="2000" b="1" baseline="-25000" dirty="0" smtClean="0"/>
              <a:t>th</a:t>
            </a:r>
            <a:r>
              <a:rPr lang="en-US" sz="2000" b="1" dirty="0" smtClean="0"/>
              <a:t>):</a:t>
            </a:r>
          </a:p>
          <a:p>
            <a:pPr lvl="1"/>
            <a:r>
              <a:rPr lang="en-US" sz="1800" b="1" dirty="0" smtClean="0"/>
              <a:t>The energy stored by </a:t>
            </a:r>
            <a:r>
              <a:rPr lang="en-US" sz="1800" b="1" u="sng" dirty="0" smtClean="0"/>
              <a:t>movement of particles</a:t>
            </a:r>
          </a:p>
          <a:p>
            <a:pPr lvl="1"/>
            <a:r>
              <a:rPr lang="en-US" sz="1800" b="1" dirty="0" smtClean="0"/>
              <a:t>Related to both </a:t>
            </a:r>
            <a:r>
              <a:rPr lang="en-US" sz="1800" b="1" u="sng" dirty="0" smtClean="0"/>
              <a:t>mass</a:t>
            </a:r>
            <a:r>
              <a:rPr lang="en-US" sz="1800" b="1" dirty="0" smtClean="0"/>
              <a:t> &amp; </a:t>
            </a:r>
            <a:r>
              <a:rPr lang="en-US" sz="1800" b="1" u="sng" dirty="0" smtClean="0"/>
              <a:t>velocity </a:t>
            </a:r>
            <a:r>
              <a:rPr lang="en-US" sz="1800" b="1" dirty="0" smtClean="0"/>
              <a:t> </a:t>
            </a:r>
            <a:r>
              <a:rPr lang="en-US" sz="1800" b="1" dirty="0"/>
              <a:t> </a:t>
            </a:r>
            <a:r>
              <a:rPr lang="en-US" sz="1800" b="1" dirty="0" smtClean="0"/>
              <a:t>(temperature = kinetic energy) </a:t>
            </a:r>
            <a:endParaRPr lang="en-US" sz="1800" b="1" dirty="0"/>
          </a:p>
          <a:p>
            <a:r>
              <a:rPr lang="en-US" sz="2000" b="1" dirty="0" smtClean="0"/>
              <a:t>2) </a:t>
            </a:r>
            <a:r>
              <a:rPr lang="en-US" sz="2000" b="1" u="sng" dirty="0" smtClean="0"/>
              <a:t>Phase</a:t>
            </a:r>
            <a:r>
              <a:rPr lang="en-US" sz="2000" b="1" dirty="0" smtClean="0"/>
              <a:t> Energy (</a:t>
            </a:r>
            <a:r>
              <a:rPr lang="en-US" sz="2000" b="1" dirty="0" err="1" smtClean="0"/>
              <a:t>E</a:t>
            </a:r>
            <a:r>
              <a:rPr lang="en-US" sz="2000" b="1" baseline="-25000" dirty="0" err="1" smtClean="0"/>
              <a:t>ph</a:t>
            </a:r>
            <a:r>
              <a:rPr lang="en-US" sz="2000" b="1" dirty="0" smtClean="0"/>
              <a:t>):</a:t>
            </a:r>
          </a:p>
          <a:p>
            <a:pPr lvl="1"/>
            <a:r>
              <a:rPr lang="en-US" sz="1800" b="1" dirty="0" smtClean="0"/>
              <a:t>The energy stored by </a:t>
            </a:r>
            <a:r>
              <a:rPr lang="en-US" sz="1800" b="1" u="sng" dirty="0" smtClean="0"/>
              <a:t>arrangement/interactions between particles</a:t>
            </a:r>
          </a:p>
          <a:p>
            <a:pPr lvl="1"/>
            <a:r>
              <a:rPr lang="en-US" sz="1800" b="1" dirty="0" smtClean="0"/>
              <a:t>More attracted = </a:t>
            </a:r>
            <a:r>
              <a:rPr lang="en-US" sz="1800" b="1" u="sng" dirty="0" smtClean="0"/>
              <a:t>decreased energy</a:t>
            </a:r>
          </a:p>
          <a:p>
            <a:r>
              <a:rPr lang="en-US" sz="2000" b="1" dirty="0" smtClean="0"/>
              <a:t>3) </a:t>
            </a:r>
            <a:r>
              <a:rPr lang="en-US" sz="2000" b="1" u="sng" dirty="0" smtClean="0"/>
              <a:t>Chemical</a:t>
            </a:r>
            <a:r>
              <a:rPr lang="en-US" sz="2000" b="1" dirty="0" smtClean="0"/>
              <a:t> Energy (</a:t>
            </a:r>
            <a:r>
              <a:rPr lang="en-US" sz="2000" b="1" dirty="0" err="1" smtClean="0"/>
              <a:t>E</a:t>
            </a:r>
            <a:r>
              <a:rPr lang="en-US" sz="2000" b="1" baseline="-25000" dirty="0" err="1" smtClean="0"/>
              <a:t>ch</a:t>
            </a:r>
            <a:r>
              <a:rPr lang="en-US" sz="2000" b="1" dirty="0" smtClean="0"/>
              <a:t>):</a:t>
            </a:r>
          </a:p>
          <a:p>
            <a:pPr lvl="1"/>
            <a:r>
              <a:rPr lang="en-US" sz="1800" b="1" dirty="0" smtClean="0"/>
              <a:t>The energy stored by </a:t>
            </a:r>
            <a:r>
              <a:rPr lang="en-US" sz="1800" b="1" u="sng" dirty="0" smtClean="0"/>
              <a:t>chemical bonds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3164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Chart Diagrams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54954" y="2603500"/>
            <a:ext cx="3979493" cy="3416300"/>
          </a:xfrm>
        </p:spPr>
        <p:txBody>
          <a:bodyPr/>
          <a:lstStyle/>
          <a:p>
            <a:r>
              <a:rPr lang="en-US" b="1" dirty="0" smtClean="0"/>
              <a:t>How does the temperature vary when heating ice to water vapor? (Boiling ice lab)</a:t>
            </a:r>
          </a:p>
          <a:p>
            <a:r>
              <a:rPr lang="en-US" b="1" dirty="0" smtClean="0"/>
              <a:t>Region A – Low temp plateau</a:t>
            </a:r>
          </a:p>
          <a:p>
            <a:r>
              <a:rPr lang="en-US" b="1" dirty="0" smtClean="0"/>
              <a:t>Region B – Temp change </a:t>
            </a:r>
          </a:p>
          <a:p>
            <a:r>
              <a:rPr lang="en-US" b="1" dirty="0" smtClean="0"/>
              <a:t>Region C – High temp plateau</a:t>
            </a:r>
          </a:p>
          <a:p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5159829" y="2457767"/>
            <a:ext cx="5930537" cy="3799342"/>
            <a:chOff x="2455817" y="2366327"/>
            <a:chExt cx="6413863" cy="3799342"/>
          </a:xfrm>
        </p:grpSpPr>
        <p:pic>
          <p:nvPicPr>
            <p:cNvPr id="5" name="Picture 4" descr="heating_curv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5817" y="2366327"/>
              <a:ext cx="6413863" cy="379934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4831012" y="4532811"/>
              <a:ext cx="705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16269" y="4081332"/>
              <a:ext cx="705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726612" y="2843348"/>
              <a:ext cx="705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49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Energy Bar Charts</a:t>
            </a:r>
            <a:endParaRPr lang="en-US" dirty="0"/>
          </a:p>
        </p:txBody>
      </p:sp>
      <p:pic>
        <p:nvPicPr>
          <p:cNvPr id="5" name="Content Placeholder 4" descr="new EBC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2728" y="2694163"/>
            <a:ext cx="4824413" cy="19807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49086" y="2511875"/>
            <a:ext cx="5570945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1) For </a:t>
            </a:r>
            <a:r>
              <a:rPr lang="en-US" b="1" u="sng" dirty="0" smtClean="0"/>
              <a:t>the initial state</a:t>
            </a:r>
            <a:r>
              <a:rPr lang="en-US" b="1" dirty="0" smtClean="0"/>
              <a:t>: e.g. Room temp water</a:t>
            </a:r>
          </a:p>
          <a:p>
            <a:r>
              <a:rPr lang="en-US" b="1" dirty="0" smtClean="0"/>
              <a:t>Draw a bar for thermal energy E</a:t>
            </a:r>
            <a:r>
              <a:rPr lang="en-US" b="1" baseline="-25000" dirty="0" smtClean="0"/>
              <a:t>th </a:t>
            </a:r>
            <a:r>
              <a:rPr lang="en-US" b="1" dirty="0" smtClean="0"/>
              <a:t>based on the temperature of a substance:</a:t>
            </a:r>
          </a:p>
          <a:p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100C = 4 bars; 	</a:t>
            </a:r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Hot </a:t>
            </a:r>
            <a:r>
              <a:rPr lang="en-US" dirty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3 bars;  </a:t>
            </a:r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RT </a:t>
            </a:r>
            <a:r>
              <a:rPr lang="en-US" dirty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2 bars;  </a:t>
            </a:r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Cold </a:t>
            </a:r>
            <a:r>
              <a:rPr lang="en-US" dirty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 bar; 	</a:t>
            </a:r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Very </a:t>
            </a:r>
            <a:r>
              <a:rPr lang="en-US" dirty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cold (&lt;0C) = ½ bar</a:t>
            </a:r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/>
              <a:t>Draw a bar for Phase energy </a:t>
            </a:r>
            <a:r>
              <a:rPr lang="en-US" b="1" dirty="0" err="1" smtClean="0"/>
              <a:t>E</a:t>
            </a:r>
            <a:r>
              <a:rPr lang="en-US" b="1" baseline="-25000" dirty="0" err="1" smtClean="0"/>
              <a:t>ph</a:t>
            </a:r>
            <a:r>
              <a:rPr lang="en-US" b="1" baseline="-25000" dirty="0" smtClean="0"/>
              <a:t> </a:t>
            </a:r>
            <a:r>
              <a:rPr lang="en-US" b="1" dirty="0" smtClean="0"/>
              <a:t>based on the state of a substance:</a:t>
            </a:r>
          </a:p>
          <a:p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Solids = 1 bar   Liquids = 2 bars   Gases = 4 bars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67006" y="4010297"/>
            <a:ext cx="156755" cy="62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76458" y="4010297"/>
            <a:ext cx="156755" cy="62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0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Energy Bar Charts</a:t>
            </a:r>
            <a:endParaRPr lang="en-US" dirty="0"/>
          </a:p>
        </p:txBody>
      </p:sp>
      <p:pic>
        <p:nvPicPr>
          <p:cNvPr id="5" name="Content Placeholder 4" descr="new EBC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2728" y="2694163"/>
            <a:ext cx="4824413" cy="19807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49086" y="2511875"/>
            <a:ext cx="5570945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2) For </a:t>
            </a:r>
            <a:r>
              <a:rPr lang="en-US" b="1" u="sng" dirty="0" smtClean="0"/>
              <a:t>the final state</a:t>
            </a:r>
            <a:r>
              <a:rPr lang="en-US" b="1" dirty="0" smtClean="0"/>
              <a:t>: e.g. hot water</a:t>
            </a:r>
          </a:p>
          <a:p>
            <a:r>
              <a:rPr lang="en-US" b="1" dirty="0" smtClean="0"/>
              <a:t>Draw a bar for thermal energy E</a:t>
            </a:r>
            <a:r>
              <a:rPr lang="en-US" b="1" baseline="-25000" dirty="0" smtClean="0"/>
              <a:t>th </a:t>
            </a:r>
            <a:r>
              <a:rPr lang="en-US" b="1" dirty="0" smtClean="0"/>
              <a:t>based on the temperature of a substance:</a:t>
            </a:r>
          </a:p>
          <a:p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100C = 4 bars; 	</a:t>
            </a:r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Hot </a:t>
            </a:r>
            <a:r>
              <a:rPr lang="en-US" dirty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3 bars;  </a:t>
            </a:r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RT </a:t>
            </a:r>
            <a:r>
              <a:rPr lang="en-US" dirty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2 bars;  </a:t>
            </a:r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Cold </a:t>
            </a:r>
            <a:r>
              <a:rPr lang="en-US" dirty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 bar; 	</a:t>
            </a:r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Very </a:t>
            </a:r>
            <a:r>
              <a:rPr lang="en-US" dirty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cold (&lt;0C) = ½ bar</a:t>
            </a:r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/>
              <a:t>Draw a bar for Phase energy </a:t>
            </a:r>
            <a:r>
              <a:rPr lang="en-US" b="1" dirty="0" err="1" smtClean="0"/>
              <a:t>E</a:t>
            </a:r>
            <a:r>
              <a:rPr lang="en-US" b="1" baseline="-25000" dirty="0" err="1" smtClean="0"/>
              <a:t>ph</a:t>
            </a:r>
            <a:r>
              <a:rPr lang="en-US" b="1" baseline="-25000" dirty="0" smtClean="0"/>
              <a:t> </a:t>
            </a:r>
            <a:r>
              <a:rPr lang="en-US" b="1" dirty="0" smtClean="0"/>
              <a:t>based on the state of a substance:</a:t>
            </a:r>
          </a:p>
          <a:p>
            <a:r>
              <a:rPr lang="en-US" dirty="0" smtClean="0">
                <a:solidFill>
                  <a:srgbClr val="0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Solids = 1 bar   Liquids = 2 bars   Gases = 4 bars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67005" y="4010297"/>
            <a:ext cx="182880" cy="62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76457" y="4010297"/>
            <a:ext cx="182880" cy="62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279223" y="3762103"/>
            <a:ext cx="182880" cy="8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890906" y="4010296"/>
            <a:ext cx="182880" cy="62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Energy Bar Charts</a:t>
            </a:r>
            <a:endParaRPr lang="en-US" dirty="0"/>
          </a:p>
        </p:txBody>
      </p:sp>
      <p:pic>
        <p:nvPicPr>
          <p:cNvPr id="5" name="Content Placeholder 4" descr="new EBC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2728" y="2694163"/>
            <a:ext cx="4824413" cy="19807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49086" y="2511875"/>
            <a:ext cx="5570945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Identify </a:t>
            </a:r>
            <a:r>
              <a:rPr lang="en-US" b="1" dirty="0" smtClean="0"/>
              <a:t>the </a:t>
            </a:r>
            <a:r>
              <a:rPr lang="en-US" b="1" u="sng" dirty="0" smtClean="0"/>
              <a:t>substance by name in the circle</a:t>
            </a:r>
            <a:r>
              <a:rPr lang="en-US" b="1" dirty="0" smtClean="0"/>
              <a:t> which represents the system.</a:t>
            </a:r>
          </a:p>
          <a:p>
            <a:r>
              <a:rPr lang="en-US" b="1" dirty="0" smtClean="0"/>
              <a:t>Determine if energy is flowing into the system, or out of the system and how many bar of energy are transferred.</a:t>
            </a:r>
          </a:p>
          <a:p>
            <a:pPr lvl="1"/>
            <a:r>
              <a:rPr lang="en-US" b="1" dirty="0" err="1" smtClean="0"/>
              <a:t>Eg</a:t>
            </a:r>
            <a:r>
              <a:rPr lang="en-US" b="1" dirty="0" smtClean="0"/>
              <a:t>  one bar is added to the system.</a:t>
            </a:r>
          </a:p>
          <a:p>
            <a:r>
              <a:rPr lang="en-US" b="1" dirty="0" smtClean="0"/>
              <a:t>Represent the energy transfers to or from the system with bars drawn over the edge of the circle with an arrow showing the direction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67005" y="4010297"/>
            <a:ext cx="182880" cy="62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76457" y="4010297"/>
            <a:ext cx="182880" cy="62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279223" y="3762103"/>
            <a:ext cx="182880" cy="87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890906" y="4010296"/>
            <a:ext cx="182880" cy="62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36248" y="3762103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052745" y="3237422"/>
            <a:ext cx="182880" cy="310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185" y="3072685"/>
            <a:ext cx="0" cy="611855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24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Chart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5498168" cy="3416300"/>
          </a:xfrm>
        </p:spPr>
        <p:txBody>
          <a:bodyPr/>
          <a:lstStyle/>
          <a:p>
            <a:r>
              <a:rPr lang="en-US" b="1" dirty="0" smtClean="0"/>
              <a:t>Example: </a:t>
            </a:r>
          </a:p>
          <a:p>
            <a:r>
              <a:rPr lang="en-US" b="1" dirty="0"/>
              <a:t>On the Slope B, the temperature was changing and the system stored E</a:t>
            </a:r>
            <a:r>
              <a:rPr lang="en-US" b="1" baseline="-25000" dirty="0"/>
              <a:t>th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On the Plateau C, the phase was changing and the system was storing E</a:t>
            </a:r>
            <a:r>
              <a:rPr lang="en-US" b="1" baseline="-25000" dirty="0" smtClean="0"/>
              <a:t>ph.</a:t>
            </a:r>
          </a:p>
          <a:p>
            <a:endParaRPr lang="en-US" dirty="0"/>
          </a:p>
        </p:txBody>
      </p:sp>
      <p:pic>
        <p:nvPicPr>
          <p:cNvPr id="5" name="Picture 4" descr="new EBC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23" y="2342242"/>
            <a:ext cx="4502785" cy="1835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ew EBC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23" y="4439285"/>
            <a:ext cx="4502785" cy="183578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949438" y="3892736"/>
            <a:ext cx="182880" cy="274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58890" y="3618413"/>
            <a:ext cx="18288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17113" y="3331030"/>
            <a:ext cx="182880" cy="822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07645" y="3632882"/>
            <a:ext cx="18288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 rot="-1980000">
            <a:off x="8444694" y="2718729"/>
            <a:ext cx="182880" cy="611855"/>
            <a:chOff x="8738620" y="2981735"/>
            <a:chExt cx="182880" cy="611855"/>
          </a:xfrm>
        </p:grpSpPr>
        <p:sp>
          <p:nvSpPr>
            <p:cNvPr id="12" name="Rectangle 11"/>
            <p:cNvSpPr/>
            <p:nvPr/>
          </p:nvSpPr>
          <p:spPr>
            <a:xfrm>
              <a:off x="8738620" y="3013342"/>
              <a:ext cx="18288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8830060" y="2981735"/>
              <a:ext cx="0" cy="611855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738620" y="3287662"/>
              <a:ext cx="1828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8553261" y="338111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24895" y="535963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949438" y="5424946"/>
            <a:ext cx="182880" cy="822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78223" y="5699266"/>
            <a:ext cx="18288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917113" y="5411883"/>
            <a:ext cx="182880" cy="822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389366" y="5144994"/>
            <a:ext cx="18288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 rot="-1980000">
            <a:off x="8378121" y="4874482"/>
            <a:ext cx="182880" cy="611855"/>
            <a:chOff x="8738620" y="2981735"/>
            <a:chExt cx="182880" cy="611855"/>
          </a:xfrm>
        </p:grpSpPr>
        <p:sp>
          <p:nvSpPr>
            <p:cNvPr id="23" name="Rectangle 22"/>
            <p:cNvSpPr/>
            <p:nvPr/>
          </p:nvSpPr>
          <p:spPr>
            <a:xfrm>
              <a:off x="8738620" y="3013342"/>
              <a:ext cx="18288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8830060" y="2981735"/>
              <a:ext cx="0" cy="611855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738620" y="3287662"/>
              <a:ext cx="1828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8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Chart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094931" cy="3416300"/>
          </a:xfrm>
        </p:spPr>
        <p:txBody>
          <a:bodyPr/>
          <a:lstStyle/>
          <a:p>
            <a:r>
              <a:rPr lang="en-US" sz="2000" b="1" dirty="0" smtClean="0"/>
              <a:t>How does energy change when warm humid air freezes on your window in winter</a:t>
            </a:r>
            <a:r>
              <a:rPr lang="en-US" sz="2000" b="1" dirty="0" smtClean="0"/>
              <a:t>?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Particle Explanation: warm water particles in the air cool down  to 0 C and then align into a solid. </a:t>
            </a:r>
            <a:endParaRPr lang="en-US" sz="2000" b="1" dirty="0" smtClean="0"/>
          </a:p>
          <a:p>
            <a:endParaRPr lang="en-US" sz="2000" b="1" dirty="0"/>
          </a:p>
        </p:txBody>
      </p:sp>
      <p:pic>
        <p:nvPicPr>
          <p:cNvPr id="6" name="Picture 5" descr="cooling_curv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06" y="3476357"/>
            <a:ext cx="3997529" cy="20782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roup 17"/>
          <p:cNvGrpSpPr/>
          <p:nvPr/>
        </p:nvGrpSpPr>
        <p:grpSpPr>
          <a:xfrm>
            <a:off x="6722573" y="3744964"/>
            <a:ext cx="4502785" cy="1835785"/>
            <a:chOff x="6670471" y="4539568"/>
            <a:chExt cx="4502785" cy="1835785"/>
          </a:xfrm>
        </p:grpSpPr>
        <p:pic>
          <p:nvPicPr>
            <p:cNvPr id="5" name="Picture 4" descr="new EBC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0471" y="4539568"/>
              <a:ext cx="4502785" cy="18357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8511603" y="5471007"/>
              <a:ext cx="9156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Humid </a:t>
              </a:r>
            </a:p>
            <a:p>
              <a:r>
                <a:rPr lang="en-US" dirty="0" smtClean="0"/>
                <a:t>air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 rot="19620000">
              <a:off x="8509267" y="4919246"/>
              <a:ext cx="227252" cy="6313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8262675" y="5132158"/>
              <a:ext cx="348401" cy="404206"/>
            </a:xfrm>
            <a:prstGeom prst="straightConnector1">
              <a:avLst/>
            </a:prstGeom>
            <a:ln w="57150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6941504" y="5759984"/>
              <a:ext cx="182881" cy="599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55445" y="5222915"/>
              <a:ext cx="204136" cy="11369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962495" y="6073740"/>
              <a:ext cx="182880" cy="2743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476435" y="6043742"/>
              <a:ext cx="182880" cy="2743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789235" y="4197185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r>
              <a:rPr lang="en-US" sz="1200" dirty="0" smtClean="0"/>
              <a:t> units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832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Draw an energy bar diagram for blacktop pavement that heats up from 5</a:t>
            </a:r>
            <a:r>
              <a:rPr lang="en-US" b="1" baseline="30000" dirty="0" smtClean="0"/>
              <a:t>o</a:t>
            </a:r>
            <a:r>
              <a:rPr lang="en-US" b="1" dirty="0" smtClean="0"/>
              <a:t>C in the morning to 40</a:t>
            </a:r>
            <a:r>
              <a:rPr lang="en-US" b="1" baseline="30000" dirty="0" smtClean="0"/>
              <a:t>o</a:t>
            </a:r>
            <a:r>
              <a:rPr lang="en-US" b="1" dirty="0" smtClean="0"/>
              <a:t>C in the afternoon.</a:t>
            </a:r>
            <a:endParaRPr lang="en-US" b="1" baseline="30000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complete.)</a:t>
            </a:r>
          </a:p>
          <a:p>
            <a:pPr lvl="1"/>
            <a:r>
              <a:rPr lang="en-US" b="1" dirty="0" smtClean="0"/>
              <a:t>Energy Charts Worksheet 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Energy</a:t>
            </a:r>
            <a:r>
              <a:rPr lang="en-US" b="1" dirty="0"/>
              <a:t>, p38-45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42217</TotalTime>
  <Words>438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Century Schoolbook</vt:lpstr>
      <vt:lpstr>Times New Roman</vt:lpstr>
      <vt:lpstr>Wingdings 3</vt:lpstr>
      <vt:lpstr>Ion Boardroom</vt:lpstr>
      <vt:lpstr>Chemistry – Oct 29, 2019 </vt:lpstr>
      <vt:lpstr>Type of Energy</vt:lpstr>
      <vt:lpstr>Energy Chart Diagrams</vt:lpstr>
      <vt:lpstr>How to use Energy Bar Charts</vt:lpstr>
      <vt:lpstr>How to use Energy Bar Charts</vt:lpstr>
      <vt:lpstr>How to use Energy Bar Charts</vt:lpstr>
      <vt:lpstr>Energy Chart Diagrams</vt:lpstr>
      <vt:lpstr>Energy Chart Diagrams</vt:lpstr>
      <vt:lpstr>Exit Slip and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229</cp:revision>
  <dcterms:created xsi:type="dcterms:W3CDTF">2015-08-11T02:33:52Z</dcterms:created>
  <dcterms:modified xsi:type="dcterms:W3CDTF">2019-10-29T18:08:58Z</dcterms:modified>
</cp:coreProperties>
</file>